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7" r:id="rId4"/>
    <p:sldId id="261" r:id="rId5"/>
    <p:sldId id="259" r:id="rId6"/>
    <p:sldId id="262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B3E4"/>
    <a:srgbClr val="011E41"/>
    <a:srgbClr val="9AB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2723B2-7DE1-3868-15A2-BB976C79F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37A9B-7D7C-902C-BA47-11F47F98A9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FD8A8-2670-4AF7-921E-77C96158E23B}" type="datetimeFigureOut">
              <a:rPr lang="en-GB" smtClean="0"/>
              <a:t>16/11/2023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AF772-C94F-1A00-A2D2-AB5B9F4E13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69216-E828-CCAE-85F4-D94D97B252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E510E-4C30-4F05-B06F-220333EF5C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283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9764F-22F1-47A8-97AD-8846E2C70F5E}" type="datetimeFigureOut">
              <a:rPr lang="en-GB" smtClean="0"/>
              <a:t>16/11/2023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7F972-A623-48FC-82BF-6DBC60AFD9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123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CAC8-BF79-BE34-02C2-037397A39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7CC27-35DF-7524-1617-060CFB697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FCA45-51CF-1E15-B061-0A5F65D3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C76F-F534-4AA0-A272-065ACA569AAD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3537A-85E8-1490-B340-13BAB4F9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5CDD-5A83-1A6A-14C0-C99F695D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295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5792-46BB-0D5C-0639-A7D0282E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3AE36-71BB-C15B-C96A-AD0E2923B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CD02-9087-E1C3-7DFB-A3A13446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640-86D6-4F3A-9255-23EAF7DFBC1A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3484B-FEE3-7E17-7255-AE4850AB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29B3-0B6E-599F-BD4C-17F1C3AB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523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951A7C-BB50-80D0-5784-C94BDA126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30C5C-F819-5A2E-D1E5-1750514CB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97C5-B586-8EED-D2DF-52D1F080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2BDB-EA25-41E4-86CC-CFCDA1822144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37155-E738-13E2-0D9F-B3A374D2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DBB91-984A-15FE-DA56-C2536544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0828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6D7C-9FFF-5959-8D41-C75569D6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2BB55-6654-7C68-0012-FC11F926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E080E-CDB6-1BF8-0165-EB3DE431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63FA-66D8-49F0-8BE0-E1655E75337C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27B8-8877-6EFD-D33A-EF24C439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77D65-AB95-C43C-9248-152A8701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027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62AD-A47D-1139-F56F-100AB8DB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16D7B-F46A-99D5-60BD-396207874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5611-016E-B83E-0452-6B3F1BF8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D395-4F8B-4FEF-841E-F525900A0873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DECFB-ABD9-6943-0831-96929A59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B946A-BD39-5693-2904-1EB8885E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748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6031-1AA4-B0A8-0486-102DFF6D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9BB8-A99F-A9D0-4F6F-34A111018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5DB2F-52AA-BEBA-FA7E-827DF0CE7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F4FD1-B93D-09F0-7777-8EFA419F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D78B-6681-4F41-9649-C8793E1428D4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1040C-6B30-F6A4-54E4-A8BEA442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3C845-90FF-65E9-04A0-ECE79DAD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52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DCA0-05D0-BEAE-9078-D68485B0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1FC91-71D1-0C78-F5DE-5497F0A6D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0742A-D5A4-6201-812E-6FA34BEB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15D6F-D0D6-64CC-6C57-F872BEFE9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D25AF-E8BD-A3FE-55C3-0A9F92ED5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19345-3479-49FA-813D-AC2A8B54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0FD1B-14DD-45AD-824C-A2F2F864A034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F1D4A-90DE-EDD3-75E8-55C9C05B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3733B-F367-0C6C-C954-5031F399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540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7D6D-00EA-CB89-F201-7C971D1F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F423C-A75D-4987-254C-5B4E9F73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789E-15F0-4871-8C54-0212A2095B79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6F9E1-B15D-F5B5-4D47-4D383725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28B46-19EC-3634-9E67-7A8785B0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990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913DD-D4E2-07FE-3FCA-73344427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BCF74-0849-4C19-BBC0-42D269A177C0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87F7D-2A4B-7C85-4326-E8ABF553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583B4-A435-56D2-F775-3B94E104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679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519-ECFD-F889-89D5-094D6ED5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2CE62-347D-0BF3-1898-C550725AB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58D15-8E3B-C9A3-F7CF-4FAA5B7A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98F48-94AD-13A2-4B9A-50D30A76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5C30-FC61-455E-BC38-04611E35592F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2CD81-33C1-8C1F-6EE4-AAED8F6B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E8D3E-11E4-8A4A-D277-B8782AE2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519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BA83-8DF1-20D8-1744-5BBE0F5C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CEBE4-1722-7F67-D216-513AAFFF9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F6400-80A7-2137-395E-B9F367229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05EB-CBA2-52C4-E479-D0757A6C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BEE0-9969-49F0-A2D6-619D8998EDBB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3017E-BFD8-5F19-4F0D-53861DB4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5620D-E44B-8A3B-5B22-EDA7C1DF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8915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5B3C01-0833-9AA8-FAFB-37F7BD83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862E-079F-B95C-5E6B-0132A4AC2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68543-6DBD-D049-A2D5-8A79AC1F8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395EE-AAC2-494B-AEFB-E4877900E8C9}" type="datetime8">
              <a:rPr lang="en-BE" smtClean="0"/>
              <a:t>16/11/2023 10:54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6DC11-5698-B2DE-0D1F-11227601B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CDBA7-1FBA-0819-99F3-4E105EF75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4B2B0-7AF1-4D43-9F33-A6298E0E7F1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770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9B2F2-E61A-5AFD-0A13-0D77BD4E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96" y="203783"/>
            <a:ext cx="3988389" cy="92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244AAC-FB05-8C29-7F8D-2FB4251E9236}"/>
              </a:ext>
            </a:extLst>
          </p:cNvPr>
          <p:cNvSpPr txBox="1"/>
          <p:nvPr/>
        </p:nvSpPr>
        <p:spPr>
          <a:xfrm>
            <a:off x="1830729" y="2165646"/>
            <a:ext cx="85305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4400" dirty="0">
                <a:latin typeface="Bahnschrift" panose="020B0502040204020203" pitchFamily="34" charset="0"/>
              </a:rPr>
              <a:t>Machine Learning techniques </a:t>
            </a:r>
            <a:r>
              <a:rPr lang="en-GB" sz="4400" dirty="0">
                <a:latin typeface="Bahnschrift" panose="020B0502040204020203" pitchFamily="34" charset="0"/>
              </a:rPr>
              <a:t>applied</a:t>
            </a:r>
            <a:r>
              <a:rPr lang="fr-BE" sz="4400" dirty="0">
                <a:latin typeface="Bahnschrift" panose="020B0502040204020203" pitchFamily="34" charset="0"/>
              </a:rPr>
              <a:t> to neutrinos recognition 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BBD60-B679-EC34-07CE-BAB064A03FCE}"/>
              </a:ext>
            </a:extLst>
          </p:cNvPr>
          <p:cNvSpPr txBox="1"/>
          <p:nvPr/>
        </p:nvSpPr>
        <p:spPr>
          <a:xfrm>
            <a:off x="1830729" y="3777930"/>
            <a:ext cx="853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>
                <a:latin typeface="Bahnschrift" panose="020B0502040204020203" pitchFamily="34" charset="0"/>
              </a:rPr>
              <a:t>- A KM3Net Collaboration -</a:t>
            </a:r>
            <a:endParaRPr lang="en-BE" sz="3200" dirty="0"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B1C57-365F-5857-B874-49DB3CA53956}"/>
              </a:ext>
            </a:extLst>
          </p:cNvPr>
          <p:cNvSpPr txBox="1"/>
          <p:nvPr/>
        </p:nvSpPr>
        <p:spPr>
          <a:xfrm>
            <a:off x="1162456" y="5170934"/>
            <a:ext cx="8530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>
                <a:latin typeface="Bahnschrift" panose="020B0502040204020203" pitchFamily="34" charset="0"/>
              </a:rPr>
              <a:t>Louis Lovat</a:t>
            </a:r>
          </a:p>
          <a:p>
            <a:r>
              <a:rPr lang="fr-BE" sz="2800" dirty="0">
                <a:latin typeface="Bahnschrift" panose="020B0502040204020203" pitchFamily="34" charset="0"/>
              </a:rPr>
              <a:t>Mathieu Lamoureux</a:t>
            </a:r>
          </a:p>
          <a:p>
            <a:r>
              <a:rPr lang="fr-BE" sz="2800" dirty="0" err="1">
                <a:latin typeface="Bahnschrift" panose="020B0502040204020203" pitchFamily="34" charset="0"/>
              </a:rPr>
              <a:t>Gwenhaël</a:t>
            </a:r>
            <a:r>
              <a:rPr lang="fr-BE" sz="2800" dirty="0">
                <a:latin typeface="Bahnschrift" panose="020B0502040204020203" pitchFamily="34" charset="0"/>
              </a:rPr>
              <a:t> de </a:t>
            </a:r>
            <a:r>
              <a:rPr lang="fr-BE" sz="2800" dirty="0" err="1">
                <a:latin typeface="Bahnschrift" panose="020B0502040204020203" pitchFamily="34" charset="0"/>
              </a:rPr>
              <a:t>Wasseige</a:t>
            </a:r>
            <a:endParaRPr lang="en-BE" sz="2800" dirty="0">
              <a:latin typeface="Bahnschrift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E589A-AB85-FC5F-2240-4C5103DA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9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735AF-C4A1-D35B-835F-DA0CC8A96EA6}"/>
              </a:ext>
            </a:extLst>
          </p:cNvPr>
          <p:cNvSpPr txBox="1"/>
          <p:nvPr/>
        </p:nvSpPr>
        <p:spPr>
          <a:xfrm>
            <a:off x="675739" y="391924"/>
            <a:ext cx="918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Training a model</a:t>
            </a:r>
          </a:p>
        </p:txBody>
      </p:sp>
      <p:pic>
        <p:nvPicPr>
          <p:cNvPr id="1026" name="Picture 2" descr="Convolutional Neural Networks: Architectures, Types &amp; Examples">
            <a:extLst>
              <a:ext uri="{FF2B5EF4-FFF2-40B4-BE49-F238E27FC236}">
                <a16:creationId xmlns:a16="http://schemas.microsoft.com/office/drawing/2014/main" id="{F4E7E10D-6999-0458-1278-77F9DAE3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0" y="1321724"/>
            <a:ext cx="4690363" cy="378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cision Tree Machine Learning Algorithm - Analytics Vidhya">
            <a:extLst>
              <a:ext uri="{FF2B5EF4-FFF2-40B4-BE49-F238E27FC236}">
                <a16:creationId xmlns:a16="http://schemas.microsoft.com/office/drawing/2014/main" id="{F1979977-4180-1818-717B-7A6A9A26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001" y="2992461"/>
            <a:ext cx="5911781" cy="332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6172EA7-2A21-AB7A-8CB6-068F25B0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10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82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BF7A4-99B0-D8A3-9DB1-0D8F514358BB}"/>
              </a:ext>
            </a:extLst>
          </p:cNvPr>
          <p:cNvSpPr txBox="1"/>
          <p:nvPr/>
        </p:nvSpPr>
        <p:spPr>
          <a:xfrm>
            <a:off x="1456614" y="2158973"/>
            <a:ext cx="85305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Bahnschrift" panose="020B0502040204020203" pitchFamily="34" charset="0"/>
              </a:rPr>
              <a:t>Thank you </a:t>
            </a:r>
          </a:p>
          <a:p>
            <a:pPr algn="ctr"/>
            <a:r>
              <a:rPr lang="en-US" sz="6600" dirty="0">
                <a:latin typeface="Bahnschrift" panose="020B0502040204020203" pitchFamily="34" charset="0"/>
              </a:rPr>
              <a:t>for your attention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490E4EE-42C7-8826-F2DB-EE85479F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11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82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4ED11-F0E8-A2FD-28F5-3E1529D63734}"/>
              </a:ext>
            </a:extLst>
          </p:cNvPr>
          <p:cNvSpPr txBox="1"/>
          <p:nvPr/>
        </p:nvSpPr>
        <p:spPr>
          <a:xfrm>
            <a:off x="721962" y="435252"/>
            <a:ext cx="6078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About neutrinos…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DF589-97E8-4870-1365-96835C3EE71D}"/>
              </a:ext>
            </a:extLst>
          </p:cNvPr>
          <p:cNvSpPr txBox="1"/>
          <p:nvPr/>
        </p:nvSpPr>
        <p:spPr>
          <a:xfrm>
            <a:off x="1398651" y="1982250"/>
            <a:ext cx="9188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Bahnschrift" panose="020B0502040204020203" pitchFamily="34" charset="0"/>
              </a:rPr>
              <a:t>Fundamental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particles</a:t>
            </a:r>
            <a:r>
              <a:rPr lang="fr-BE" sz="3200" dirty="0">
                <a:latin typeface="Bahnschrift" panose="020B0502040204020203" pitchFamily="34" charset="0"/>
              </a:rPr>
              <a:t> of the standard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32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>
                <a:latin typeface="Bahnschrift" panose="020B0502040204020203" pitchFamily="34" charset="0"/>
              </a:rPr>
              <a:t>3 flavours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32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>
                <a:latin typeface="Bahnschrift" panose="020B0502040204020203" pitchFamily="34" charset="0"/>
              </a:rPr>
              <a:t>Nearly</a:t>
            </a:r>
            <a:r>
              <a:rPr lang="fr-BE" sz="3200" dirty="0">
                <a:latin typeface="Bahnschrift" panose="020B0502040204020203" pitchFamily="34" charset="0"/>
              </a:rPr>
              <a:t> no interaction</a:t>
            </a:r>
            <a:endParaRPr lang="en-BE" sz="3200" dirty="0"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symbols with numbers and letters&#10;&#10;Description automatically generated">
            <a:extLst>
              <a:ext uri="{FF2B5EF4-FFF2-40B4-BE49-F238E27FC236}">
                <a16:creationId xmlns:a16="http://schemas.microsoft.com/office/drawing/2014/main" id="{AA114304-EFBE-BC47-E709-8381824D7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41" y="3045684"/>
            <a:ext cx="3469272" cy="2475996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B56FB04-A86E-756A-BEEB-CFF7B498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2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0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4ED11-F0E8-A2FD-28F5-3E1529D63734}"/>
              </a:ext>
            </a:extLst>
          </p:cNvPr>
          <p:cNvSpPr txBox="1"/>
          <p:nvPr/>
        </p:nvSpPr>
        <p:spPr>
          <a:xfrm>
            <a:off x="721962" y="435252"/>
            <a:ext cx="6078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About neutrinos…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DF589-97E8-4870-1365-96835C3EE71D}"/>
              </a:ext>
            </a:extLst>
          </p:cNvPr>
          <p:cNvSpPr txBox="1"/>
          <p:nvPr/>
        </p:nvSpPr>
        <p:spPr>
          <a:xfrm>
            <a:off x="1398651" y="1982250"/>
            <a:ext cx="9188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>
                <a:latin typeface="Bahnschrift" panose="020B0502040204020203" pitchFamily="34" charset="0"/>
              </a:rPr>
              <a:t>VERY </a:t>
            </a:r>
            <a:r>
              <a:rPr lang="fr-BE" sz="3200" dirty="0" err="1">
                <a:latin typeface="Bahnschrift" panose="020B0502040204020203" pitchFamily="34" charset="0"/>
              </a:rPr>
              <a:t>interesting</a:t>
            </a:r>
            <a:endParaRPr lang="fr-BE" sz="32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3200" dirty="0">
              <a:latin typeface="Bahnschrift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BE" sz="3200" dirty="0" err="1">
                <a:latin typeface="Bahnschrift" panose="020B0502040204020203" pitchFamily="34" charset="0"/>
              </a:rPr>
              <a:t>Many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unknowns</a:t>
            </a:r>
            <a:r>
              <a:rPr lang="fr-BE" sz="3200" dirty="0">
                <a:latin typeface="Bahnschrift" panose="020B0502040204020203" pitchFamily="34" charset="0"/>
              </a:rPr>
              <a:t> to </a:t>
            </a:r>
            <a:r>
              <a:rPr lang="fr-BE" sz="3200" dirty="0" err="1">
                <a:latin typeface="Bahnschrift" panose="020B0502040204020203" pitchFamily="34" charset="0"/>
              </a:rPr>
              <a:t>investigate</a:t>
            </a:r>
            <a:endParaRPr lang="fr-BE" sz="3200" dirty="0">
              <a:latin typeface="Bahnschrift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fr-BE" sz="3200" dirty="0">
              <a:latin typeface="Bahnschrift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BE" sz="3200" dirty="0">
                <a:latin typeface="Bahnschrift" panose="020B0502040204020203" pitchFamily="34" charset="0"/>
              </a:rPr>
              <a:t>Carry information </a:t>
            </a:r>
            <a:r>
              <a:rPr lang="fr-BE" sz="3200" dirty="0" err="1">
                <a:latin typeface="Bahnschrift" panose="020B0502040204020203" pitchFamily="34" charset="0"/>
              </a:rPr>
              <a:t>from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faraway</a:t>
            </a:r>
            <a:r>
              <a:rPr lang="fr-BE" sz="3200" dirty="0">
                <a:latin typeface="Bahnschrift" panose="020B0502040204020203" pitchFamily="34" charset="0"/>
              </a:rPr>
              <a:t> </a:t>
            </a:r>
            <a:r>
              <a:rPr lang="fr-BE" sz="3200" dirty="0" err="1">
                <a:latin typeface="Bahnschrift" panose="020B0502040204020203" pitchFamily="34" charset="0"/>
              </a:rPr>
              <a:t>universe</a:t>
            </a:r>
            <a:endParaRPr lang="en-BE" sz="3200" dirty="0">
              <a:latin typeface="Bahnschrift" panose="020B0502040204020203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B56FB04-A86E-756A-BEEB-CFF7B498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3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8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834D6-AF74-E90D-B150-74F8530E0F6A}"/>
              </a:ext>
            </a:extLst>
          </p:cNvPr>
          <p:cNvSpPr txBox="1"/>
          <p:nvPr/>
        </p:nvSpPr>
        <p:spPr>
          <a:xfrm>
            <a:off x="721962" y="435252"/>
            <a:ext cx="6078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About </a:t>
            </a:r>
            <a:r>
              <a:rPr lang="fr-BE" sz="4400" dirty="0" err="1">
                <a:latin typeface="Bahnschrift" panose="020B0502040204020203" pitchFamily="34" charset="0"/>
              </a:rPr>
              <a:t>their</a:t>
            </a:r>
            <a:r>
              <a:rPr lang="fr-BE" sz="4400" dirty="0">
                <a:latin typeface="Bahnschrift" panose="020B0502040204020203" pitchFamily="34" charset="0"/>
              </a:rPr>
              <a:t> </a:t>
            </a:r>
            <a:r>
              <a:rPr lang="fr-BE" sz="4400" dirty="0" err="1">
                <a:latin typeface="Bahnschrift" panose="020B0502040204020203" pitchFamily="34" charset="0"/>
              </a:rPr>
              <a:t>detection</a:t>
            </a:r>
            <a:r>
              <a:rPr lang="fr-BE" sz="4400" dirty="0">
                <a:latin typeface="Bahnschrift" panose="020B0502040204020203" pitchFamily="34" charset="0"/>
              </a:rPr>
              <a:t>…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4B187-6970-A6CD-FAB3-95B0BA8801A1}"/>
              </a:ext>
            </a:extLst>
          </p:cNvPr>
          <p:cNvSpPr txBox="1"/>
          <p:nvPr/>
        </p:nvSpPr>
        <p:spPr>
          <a:xfrm>
            <a:off x="1398651" y="1982250"/>
            <a:ext cx="9188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Cherenkov effect</a:t>
            </a:r>
          </a:p>
          <a:p>
            <a:pPr lvl="1"/>
            <a:endParaRPr lang="en-BE" sz="3200" dirty="0">
              <a:latin typeface="Bahnschrift" panose="020B05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5BF1A0-2453-20A1-FACC-AACFFB6F4D31}"/>
              </a:ext>
            </a:extLst>
          </p:cNvPr>
          <p:cNvSpPr/>
          <p:nvPr/>
        </p:nvSpPr>
        <p:spPr>
          <a:xfrm>
            <a:off x="3271520" y="3673369"/>
            <a:ext cx="152400" cy="162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1CF71-F9C9-5AD7-E196-E32FB9B577A2}"/>
              </a:ext>
            </a:extLst>
          </p:cNvPr>
          <p:cNvSpPr/>
          <p:nvPr/>
        </p:nvSpPr>
        <p:spPr>
          <a:xfrm>
            <a:off x="4867123" y="5071329"/>
            <a:ext cx="396240" cy="3971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AD72D6F8-25D8-D47F-A484-5927EAB72687}"/>
              </a:ext>
            </a:extLst>
          </p:cNvPr>
          <p:cNvSpPr/>
          <p:nvPr/>
        </p:nvSpPr>
        <p:spPr>
          <a:xfrm rot="12580757" flipH="1">
            <a:off x="3983644" y="4997990"/>
            <a:ext cx="589280" cy="1036682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949304-D45D-17F1-6558-FF47C2438F30}"/>
              </a:ext>
            </a:extLst>
          </p:cNvPr>
          <p:cNvSpPr/>
          <p:nvPr/>
        </p:nvSpPr>
        <p:spPr>
          <a:xfrm>
            <a:off x="4790923" y="4990049"/>
            <a:ext cx="152400" cy="162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8C5C77-F2DE-CDF5-6304-45BCC3889FF2}"/>
              </a:ext>
            </a:extLst>
          </p:cNvPr>
          <p:cNvSpPr/>
          <p:nvPr/>
        </p:nvSpPr>
        <p:spPr>
          <a:xfrm>
            <a:off x="8382000" y="3739938"/>
            <a:ext cx="152400" cy="16256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9B0C27-FD77-C2B1-0110-5CC366AC69C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799985" y="3821218"/>
            <a:ext cx="582015" cy="21528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8992F0-7634-B082-6185-9EA5B253AD6D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432980" y="2623482"/>
            <a:ext cx="1949020" cy="119773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7E5D25-393F-51B0-AB51-3000200E8478}"/>
              </a:ext>
            </a:extLst>
          </p:cNvPr>
          <p:cNvCxnSpPr>
            <a:stCxn id="4" idx="5"/>
            <a:endCxn id="9" idx="1"/>
          </p:cNvCxnSpPr>
          <p:nvPr/>
        </p:nvCxnSpPr>
        <p:spPr>
          <a:xfrm>
            <a:off x="3401602" y="3812123"/>
            <a:ext cx="1411639" cy="1201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3CCD39-421F-EE09-ACA4-528CF1866ABC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4943323" y="3821218"/>
            <a:ext cx="3438677" cy="125011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D239F3-AFD1-4FCB-EB51-9ECD17D4E62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728147" y="3184631"/>
            <a:ext cx="565691" cy="512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1DB3AD7B-4963-FC14-9300-C487A1B8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4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9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834D6-AF74-E90D-B150-74F8530E0F6A}"/>
              </a:ext>
            </a:extLst>
          </p:cNvPr>
          <p:cNvSpPr txBox="1"/>
          <p:nvPr/>
        </p:nvSpPr>
        <p:spPr>
          <a:xfrm>
            <a:off x="721962" y="435252"/>
            <a:ext cx="6078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About </a:t>
            </a:r>
            <a:r>
              <a:rPr lang="fr-BE" sz="4400" dirty="0" err="1">
                <a:latin typeface="Bahnschrift" panose="020B0502040204020203" pitchFamily="34" charset="0"/>
              </a:rPr>
              <a:t>their</a:t>
            </a:r>
            <a:r>
              <a:rPr lang="fr-BE" sz="4400" dirty="0">
                <a:latin typeface="Bahnschrift" panose="020B0502040204020203" pitchFamily="34" charset="0"/>
              </a:rPr>
              <a:t> </a:t>
            </a:r>
            <a:r>
              <a:rPr lang="fr-BE" sz="4400" dirty="0" err="1">
                <a:latin typeface="Bahnschrift" panose="020B0502040204020203" pitchFamily="34" charset="0"/>
              </a:rPr>
              <a:t>detection</a:t>
            </a:r>
            <a:r>
              <a:rPr lang="fr-BE" sz="4400" dirty="0">
                <a:latin typeface="Bahnschrift" panose="020B0502040204020203" pitchFamily="34" charset="0"/>
              </a:rPr>
              <a:t>…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4B187-6970-A6CD-FAB3-95B0BA8801A1}"/>
              </a:ext>
            </a:extLst>
          </p:cNvPr>
          <p:cNvSpPr txBox="1"/>
          <p:nvPr/>
        </p:nvSpPr>
        <p:spPr>
          <a:xfrm>
            <a:off x="1398651" y="1982250"/>
            <a:ext cx="9188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Cherenkov effect</a:t>
            </a:r>
          </a:p>
          <a:p>
            <a:pPr lvl="1"/>
            <a:endParaRPr lang="en-BE" sz="3200" dirty="0">
              <a:latin typeface="Bahnschrift" panose="020B0502040204020203" pitchFamily="34" charset="0"/>
            </a:endParaRPr>
          </a:p>
        </p:txBody>
      </p:sp>
      <p:pic>
        <p:nvPicPr>
          <p:cNvPr id="5" name="Top 5 Sonic Booms From Jets Caught On Camera">
            <a:hlinkClick r:id="" action="ppaction://media"/>
            <a:extLst>
              <a:ext uri="{FF2B5EF4-FFF2-40B4-BE49-F238E27FC236}">
                <a16:creationId xmlns:a16="http://schemas.microsoft.com/office/drawing/2014/main" id="{CDCC1E0E-2A16-1079-6C77-32B503247C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635" end="966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9081" y="1207319"/>
            <a:ext cx="4834511" cy="2719412"/>
          </a:xfrm>
          <a:prstGeom prst="rect">
            <a:avLst/>
          </a:prstGeom>
        </p:spPr>
      </p:pic>
      <p:pic>
        <p:nvPicPr>
          <p:cNvPr id="4" name="Cherenkov Radiation">
            <a:hlinkClick r:id="" action="ppaction://media"/>
            <a:extLst>
              <a:ext uri="{FF2B5EF4-FFF2-40B4-BE49-F238E27FC236}">
                <a16:creationId xmlns:a16="http://schemas.microsoft.com/office/drawing/2014/main" id="{8458436D-742D-B68F-9AE7-614DCBDACB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406" end="235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0037" y="3106359"/>
            <a:ext cx="5769003" cy="3190605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86D7017-8E8B-7B7E-EE24-CFA5553A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5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834D6-AF74-E90D-B150-74F8530E0F6A}"/>
              </a:ext>
            </a:extLst>
          </p:cNvPr>
          <p:cNvSpPr txBox="1"/>
          <p:nvPr/>
        </p:nvSpPr>
        <p:spPr>
          <a:xfrm>
            <a:off x="721962" y="435252"/>
            <a:ext cx="6078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Bahnschrift" panose="020B0502040204020203" pitchFamily="34" charset="0"/>
              </a:rPr>
              <a:t>About </a:t>
            </a:r>
            <a:r>
              <a:rPr lang="fr-BE" sz="4400" dirty="0" err="1">
                <a:latin typeface="Bahnschrift" panose="020B0502040204020203" pitchFamily="34" charset="0"/>
              </a:rPr>
              <a:t>their</a:t>
            </a:r>
            <a:r>
              <a:rPr lang="fr-BE" sz="4400" dirty="0">
                <a:latin typeface="Bahnschrift" panose="020B0502040204020203" pitchFamily="34" charset="0"/>
              </a:rPr>
              <a:t> </a:t>
            </a:r>
            <a:r>
              <a:rPr lang="fr-BE" sz="4400" dirty="0" err="1">
                <a:latin typeface="Bahnschrift" panose="020B0502040204020203" pitchFamily="34" charset="0"/>
              </a:rPr>
              <a:t>detection</a:t>
            </a:r>
            <a:r>
              <a:rPr lang="fr-BE" sz="4400" dirty="0">
                <a:latin typeface="Bahnschrift" panose="020B0502040204020203" pitchFamily="34" charset="0"/>
              </a:rPr>
              <a:t>…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818DF-4637-EAD6-D190-4CDA0F6AFABE}"/>
              </a:ext>
            </a:extLst>
          </p:cNvPr>
          <p:cNvSpPr txBox="1"/>
          <p:nvPr/>
        </p:nvSpPr>
        <p:spPr>
          <a:xfrm>
            <a:off x="5098813" y="5652219"/>
            <a:ext cx="918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latin typeface="Bahnschrift" panose="020B0502040204020203" pitchFamily="34" charset="0"/>
                <a:sym typeface="Wingdings" panose="05000000000000000000" pitchFamily="2" charset="2"/>
              </a:rPr>
              <a:t> Indirect detection…</a:t>
            </a:r>
            <a:endParaRPr lang="en-BE" sz="3200" dirty="0">
              <a:latin typeface="Bahnschrift" panose="020B0502040204020203" pitchFamily="34" charset="0"/>
            </a:endParaRPr>
          </a:p>
        </p:txBody>
      </p:sp>
      <p:pic>
        <p:nvPicPr>
          <p:cNvPr id="9" name="Down-going muon recorded in KM3NeTORCA6 detector">
            <a:hlinkClick r:id="" action="ppaction://media"/>
            <a:extLst>
              <a:ext uri="{FF2B5EF4-FFF2-40B4-BE49-F238E27FC236}">
                <a16:creationId xmlns:a16="http://schemas.microsoft.com/office/drawing/2014/main" id="{33234578-7470-2B09-F394-57ECEE97D2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568" end="8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0187" y="1530343"/>
            <a:ext cx="6891625" cy="3876540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2A165BD-9465-05E7-7DDF-AE5AC80E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6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7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3CB35-7CF9-41CD-D594-9EE002420E22}"/>
              </a:ext>
            </a:extLst>
          </p:cNvPr>
          <p:cNvSpPr txBox="1"/>
          <p:nvPr/>
        </p:nvSpPr>
        <p:spPr>
          <a:xfrm>
            <a:off x="721961" y="435252"/>
            <a:ext cx="1044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 err="1">
                <a:latin typeface="Bahnschrift" panose="020B0502040204020203" pitchFamily="34" charset="0"/>
              </a:rPr>
              <a:t>Distinguishing</a:t>
            </a:r>
            <a:r>
              <a:rPr lang="fr-BE" sz="4400" dirty="0">
                <a:latin typeface="Bahnschrift" panose="020B0502040204020203" pitchFamily="34" charset="0"/>
              </a:rPr>
              <a:t> a neutrino </a:t>
            </a:r>
            <a:r>
              <a:rPr lang="fr-BE" sz="4400" dirty="0" err="1">
                <a:latin typeface="Bahnschrift" panose="020B0502040204020203" pitchFamily="34" charset="0"/>
              </a:rPr>
              <a:t>from</a:t>
            </a:r>
            <a:r>
              <a:rPr lang="fr-BE" sz="4400" dirty="0">
                <a:latin typeface="Bahnschrift" panose="020B0502040204020203" pitchFamily="34" charset="0"/>
              </a:rPr>
              <a:t> a muon…</a:t>
            </a:r>
            <a:endParaRPr lang="en-BE" sz="4400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E85A7-A38C-2502-ACE9-B46380E8DD8F}"/>
              </a:ext>
            </a:extLst>
          </p:cNvPr>
          <p:cNvSpPr txBox="1"/>
          <p:nvPr/>
        </p:nvSpPr>
        <p:spPr>
          <a:xfrm>
            <a:off x="2246652" y="5611726"/>
            <a:ext cx="918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latin typeface="Bahnschrift" panose="020B0502040204020203" pitchFamily="34" charset="0"/>
              </a:rPr>
              <a:t>… That’s looking for a needle in a haystack.</a:t>
            </a:r>
            <a:endParaRPr lang="en-BE" sz="3200" dirty="0">
              <a:latin typeface="Bahnschrif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1763ED-6A71-A5FA-5835-768A54FE5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9" y="1257308"/>
            <a:ext cx="8449862" cy="4260223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59D0411-3A95-8078-9039-D476E4D4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7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6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8D7A77A4-11C0-91EA-75F2-533A07087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755" y="2085524"/>
            <a:ext cx="6178402" cy="463380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735AF-C4A1-D35B-835F-DA0CC8A96EA6}"/>
              </a:ext>
            </a:extLst>
          </p:cNvPr>
          <p:cNvSpPr txBox="1"/>
          <p:nvPr/>
        </p:nvSpPr>
        <p:spPr>
          <a:xfrm>
            <a:off x="634976" y="382011"/>
            <a:ext cx="91883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Assembling features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Bahnschrift" panose="020B0502040204020203" pitchFamily="34" charset="0"/>
              </a:rPr>
              <a:t>Energy of particles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Bahnschrift" panose="020B0502040204020203" pitchFamily="34" charset="0"/>
              </a:rPr>
              <a:t>Repartition of photons in detector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Bahnschrift" panose="020B0502040204020203" pitchFamily="34" charset="0"/>
              </a:rPr>
              <a:t>Length of the track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Bahnschrift" panose="020B0502040204020203" pitchFamily="34" charset="0"/>
              </a:rPr>
              <a:t>…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3200" dirty="0">
              <a:latin typeface="Bahnschrift" panose="020B0502040204020203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9156545-5D60-B928-F2E5-47B73AD2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8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97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multiple colored lines&#10;&#10;Description automatically generated with medium confidence">
            <a:extLst>
              <a:ext uri="{FF2B5EF4-FFF2-40B4-BE49-F238E27FC236}">
                <a16:creationId xmlns:a16="http://schemas.microsoft.com/office/drawing/2014/main" id="{A13E2B26-8B8D-538B-716A-2F9F3A392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8" y="1139646"/>
            <a:ext cx="6970114" cy="5576092"/>
          </a:xfrm>
          <a:prstGeom prst="rect">
            <a:avLst/>
          </a:prstGeom>
        </p:spPr>
      </p:pic>
      <p:pic>
        <p:nvPicPr>
          <p:cNvPr id="9" name="Picture 8" descr="A colorful grid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8A52F5FB-C085-1B95-1A65-2B53BAAA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38" y="-100826"/>
            <a:ext cx="4839119" cy="483911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B26BDA-28E2-098D-949D-9D03C6BE05AC}"/>
              </a:ext>
            </a:extLst>
          </p:cNvPr>
          <p:cNvSpPr/>
          <p:nvPr/>
        </p:nvSpPr>
        <p:spPr>
          <a:xfrm rot="379208" flipH="1">
            <a:off x="3217976" y="-68792"/>
            <a:ext cx="12950045" cy="9614170"/>
          </a:xfrm>
          <a:custGeom>
            <a:avLst/>
            <a:gdLst>
              <a:gd name="connsiteX0" fmla="*/ 12049715 w 13162235"/>
              <a:gd name="connsiteY0" fmla="*/ 7894428 h 9614170"/>
              <a:gd name="connsiteX1" fmla="*/ 3362915 w 13162235"/>
              <a:gd name="connsiteY1" fmla="*/ 4876908 h 9614170"/>
              <a:gd name="connsiteX2" fmla="*/ 5069795 w 13162235"/>
              <a:gd name="connsiteY2" fmla="*/ 108 h 9614170"/>
              <a:gd name="connsiteX3" fmla="*/ 25355 w 13162235"/>
              <a:gd name="connsiteY3" fmla="*/ 5014068 h 9614170"/>
              <a:gd name="connsiteX4" fmla="*/ 7584395 w 13162235"/>
              <a:gd name="connsiteY4" fmla="*/ 9509868 h 9614170"/>
              <a:gd name="connsiteX5" fmla="*/ 13162235 w 13162235"/>
              <a:gd name="connsiteY5" fmla="*/ 8168748 h 96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62235" h="9614170">
                <a:moveTo>
                  <a:pt x="12049715" y="7894428"/>
                </a:moveTo>
                <a:cubicBezTo>
                  <a:pt x="8287975" y="7043528"/>
                  <a:pt x="4526235" y="6192628"/>
                  <a:pt x="3362915" y="4876908"/>
                </a:cubicBezTo>
                <a:cubicBezTo>
                  <a:pt x="2199595" y="3561188"/>
                  <a:pt x="5626055" y="-22752"/>
                  <a:pt x="5069795" y="108"/>
                </a:cubicBezTo>
                <a:cubicBezTo>
                  <a:pt x="4513535" y="22968"/>
                  <a:pt x="-393745" y="3429108"/>
                  <a:pt x="25355" y="5014068"/>
                </a:cubicBezTo>
                <a:cubicBezTo>
                  <a:pt x="444455" y="6599028"/>
                  <a:pt x="5394915" y="8984088"/>
                  <a:pt x="7584395" y="9509868"/>
                </a:cubicBezTo>
                <a:cubicBezTo>
                  <a:pt x="9773875" y="10035648"/>
                  <a:pt x="11823655" y="8415128"/>
                  <a:pt x="13162235" y="8168748"/>
                </a:cubicBezTo>
              </a:path>
            </a:pathLst>
          </a:custGeom>
          <a:solidFill>
            <a:srgbClr val="5EB3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90CAEB-4C78-975B-F9E5-DCECC524CCD3}"/>
              </a:ext>
            </a:extLst>
          </p:cNvPr>
          <p:cNvSpPr/>
          <p:nvPr/>
        </p:nvSpPr>
        <p:spPr>
          <a:xfrm rot="21376291" flipH="1">
            <a:off x="1234441" y="-1343464"/>
            <a:ext cx="13845238" cy="4326875"/>
          </a:xfrm>
          <a:custGeom>
            <a:avLst/>
            <a:gdLst>
              <a:gd name="connsiteX0" fmla="*/ 2588453 w 14072096"/>
              <a:gd name="connsiteY0" fmla="*/ 4159235 h 4326875"/>
              <a:gd name="connsiteX1" fmla="*/ 5971733 w 14072096"/>
              <a:gd name="connsiteY1" fmla="*/ 577835 h 4326875"/>
              <a:gd name="connsiteX2" fmla="*/ 14003213 w 14072096"/>
              <a:gd name="connsiteY2" fmla="*/ 227315 h 4326875"/>
              <a:gd name="connsiteX3" fmla="*/ 973013 w 14072096"/>
              <a:gd name="connsiteY3" fmla="*/ 349235 h 4326875"/>
              <a:gd name="connsiteX4" fmla="*/ 1948373 w 14072096"/>
              <a:gd name="connsiteY4" fmla="*/ 4326875 h 43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2096" h="4326875">
                <a:moveTo>
                  <a:pt x="2588453" y="4159235"/>
                </a:moveTo>
                <a:cubicBezTo>
                  <a:pt x="3328863" y="2696195"/>
                  <a:pt x="4069273" y="1233155"/>
                  <a:pt x="5971733" y="577835"/>
                </a:cubicBezTo>
                <a:cubicBezTo>
                  <a:pt x="7874193" y="-77485"/>
                  <a:pt x="14836333" y="265415"/>
                  <a:pt x="14003213" y="227315"/>
                </a:cubicBezTo>
                <a:cubicBezTo>
                  <a:pt x="13170093" y="189215"/>
                  <a:pt x="2982153" y="-334025"/>
                  <a:pt x="973013" y="349235"/>
                </a:cubicBezTo>
                <a:cubicBezTo>
                  <a:pt x="-1036127" y="1032495"/>
                  <a:pt x="456123" y="2679685"/>
                  <a:pt x="1948373" y="4326875"/>
                </a:cubicBezTo>
              </a:path>
            </a:pathLst>
          </a:custGeom>
          <a:solidFill>
            <a:srgbClr val="011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69E405-3407-4350-85F1-20BC46EDFA6B}"/>
              </a:ext>
            </a:extLst>
          </p:cNvPr>
          <p:cNvSpPr/>
          <p:nvPr/>
        </p:nvSpPr>
        <p:spPr>
          <a:xfrm>
            <a:off x="-4324442" y="-426720"/>
            <a:ext cx="16171446" cy="9658290"/>
          </a:xfrm>
          <a:custGeom>
            <a:avLst/>
            <a:gdLst>
              <a:gd name="connsiteX0" fmla="*/ 3791042 w 16171446"/>
              <a:gd name="connsiteY0" fmla="*/ 0 h 9658290"/>
              <a:gd name="connsiteX1" fmla="*/ 6732362 w 16171446"/>
              <a:gd name="connsiteY1" fmla="*/ 8580120 h 9658290"/>
              <a:gd name="connsiteX2" fmla="*/ 16150682 w 16171446"/>
              <a:gd name="connsiteY2" fmla="*/ 8732520 h 9658290"/>
              <a:gd name="connsiteX3" fmla="*/ 9003122 w 16171446"/>
              <a:gd name="connsiteY3" fmla="*/ 9646920 h 9658290"/>
              <a:gd name="connsiteX4" fmla="*/ 316322 w 16171446"/>
              <a:gd name="connsiteY4" fmla="*/ 8016240 h 9658290"/>
              <a:gd name="connsiteX5" fmla="*/ 1947002 w 16171446"/>
              <a:gd name="connsiteY5" fmla="*/ 1402080 h 96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446" h="9658290">
                <a:moveTo>
                  <a:pt x="3791042" y="0"/>
                </a:moveTo>
                <a:cubicBezTo>
                  <a:pt x="4231732" y="3562350"/>
                  <a:pt x="4672422" y="7124700"/>
                  <a:pt x="6732362" y="8580120"/>
                </a:cubicBezTo>
                <a:cubicBezTo>
                  <a:pt x="8792302" y="10035540"/>
                  <a:pt x="15772222" y="8554720"/>
                  <a:pt x="16150682" y="8732520"/>
                </a:cubicBezTo>
                <a:cubicBezTo>
                  <a:pt x="16529142" y="8910320"/>
                  <a:pt x="11642182" y="9766300"/>
                  <a:pt x="9003122" y="9646920"/>
                </a:cubicBezTo>
                <a:cubicBezTo>
                  <a:pt x="6364062" y="9527540"/>
                  <a:pt x="1492342" y="9390380"/>
                  <a:pt x="316322" y="8016240"/>
                </a:cubicBezTo>
                <a:cubicBezTo>
                  <a:pt x="-859698" y="6642100"/>
                  <a:pt x="1596482" y="2514600"/>
                  <a:pt x="1947002" y="1402080"/>
                </a:cubicBezTo>
              </a:path>
            </a:pathLst>
          </a:custGeom>
          <a:solidFill>
            <a:srgbClr val="9AB6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735AF-C4A1-D35B-835F-DA0CC8A96EA6}"/>
              </a:ext>
            </a:extLst>
          </p:cNvPr>
          <p:cNvSpPr txBox="1"/>
          <p:nvPr/>
        </p:nvSpPr>
        <p:spPr>
          <a:xfrm>
            <a:off x="675739" y="391924"/>
            <a:ext cx="918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Selecting features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BB736E8-B9FF-3434-AD05-601B3B63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64B2B0-7AF1-4D43-9F33-A6298E0E7F18}" type="slidenum">
              <a:rPr lang="en-BE" sz="1800" smtClean="0">
                <a:solidFill>
                  <a:schemeClr val="bg1"/>
                </a:solidFill>
                <a:latin typeface="Bahnschrift" panose="020B0502040204020203" pitchFamily="34" charset="0"/>
              </a:rPr>
              <a:t>9</a:t>
            </a:fld>
            <a:endParaRPr lang="en-BE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61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120</Words>
  <Application>Microsoft Office PowerPoint</Application>
  <PresentationFormat>Widescreen</PresentationFormat>
  <Paragraphs>45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Bahnschrift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Lovat</dc:creator>
  <cp:lastModifiedBy>Louis Lovat</cp:lastModifiedBy>
  <cp:revision>14</cp:revision>
  <dcterms:created xsi:type="dcterms:W3CDTF">2023-11-15T16:39:34Z</dcterms:created>
  <dcterms:modified xsi:type="dcterms:W3CDTF">2023-11-16T10:41:27Z</dcterms:modified>
</cp:coreProperties>
</file>